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89" r:id="rId2"/>
    <p:sldMasterId id="2147483825" r:id="rId3"/>
  </p:sldMasterIdLst>
  <p:notesMasterIdLst>
    <p:notesMasterId r:id="rId34"/>
  </p:notesMasterIdLst>
  <p:sldIdLst>
    <p:sldId id="256" r:id="rId4"/>
    <p:sldId id="257" r:id="rId5"/>
    <p:sldId id="258" r:id="rId6"/>
    <p:sldId id="259" r:id="rId7"/>
    <p:sldId id="302" r:id="rId8"/>
    <p:sldId id="272" r:id="rId9"/>
    <p:sldId id="284" r:id="rId10"/>
    <p:sldId id="277" r:id="rId11"/>
    <p:sldId id="276" r:id="rId12"/>
    <p:sldId id="279" r:id="rId13"/>
    <p:sldId id="280" r:id="rId14"/>
    <p:sldId id="273" r:id="rId15"/>
    <p:sldId id="278" r:id="rId16"/>
    <p:sldId id="281" r:id="rId17"/>
    <p:sldId id="282" r:id="rId18"/>
    <p:sldId id="283" r:id="rId19"/>
    <p:sldId id="285" r:id="rId20"/>
    <p:sldId id="300" r:id="rId21"/>
    <p:sldId id="287" r:id="rId22"/>
    <p:sldId id="288" r:id="rId23"/>
    <p:sldId id="303" r:id="rId24"/>
    <p:sldId id="304" r:id="rId25"/>
    <p:sldId id="294" r:id="rId26"/>
    <p:sldId id="305" r:id="rId27"/>
    <p:sldId id="308" r:id="rId28"/>
    <p:sldId id="301" r:id="rId29"/>
    <p:sldId id="270" r:id="rId30"/>
    <p:sldId id="298" r:id="rId31"/>
    <p:sldId id="307" r:id="rId32"/>
    <p:sldId id="306" r:id="rId33"/>
  </p:sldIdLst>
  <p:sldSz cx="9144000" cy="6858000" type="screen4x3"/>
  <p:notesSz cx="6858000" cy="9144000"/>
  <p:embeddedFontLst>
    <p:embeddedFont>
      <p:font typeface="Tw Cen MT" panose="020B0602020104020603" pitchFamily="3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entury Gothic" panose="020B0502020202020204" pitchFamily="34" charset="0"/>
      <p:regular r:id="rId43"/>
      <p:bold r:id="rId44"/>
      <p:italic r:id="rId45"/>
      <p:boldItalic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1" roundtripDataSignature="AMtx7mhoDfrbS1ZSW6YoKHS24VQMPiCT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280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5.fntdata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7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0.fntdata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5.xml"/><Relationship Id="rId51" Type="http://customschemas.google.com/relationships/presentationmetadata" Target="meta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66764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052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1414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4093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7344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949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1316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46" name="Google Shape;4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5349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46" name="Google Shape;4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384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46" name="Google Shape;4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8158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6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6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4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55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5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5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5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6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56"/>
          <p:cNvSpPr txBox="1">
            <a:spLocks noGrp="1"/>
          </p:cNvSpPr>
          <p:nvPr>
            <p:ph type="body" idx="1"/>
          </p:nvPr>
        </p:nvSpPr>
        <p:spPr>
          <a:xfrm rot="5400000">
            <a:off x="604044" y="389732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5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5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5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8"/>
          <p:cNvSpPr txBox="1">
            <a:spLocks noGrp="1"/>
          </p:cNvSpPr>
          <p:nvPr>
            <p:ph type="ctrTitle"/>
          </p:nvPr>
        </p:nvSpPr>
        <p:spPr>
          <a:xfrm>
            <a:off x="892176" y="2911261"/>
            <a:ext cx="6581775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22571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90"/>
              <a:buFont typeface="Noto Sans Symbols"/>
              <a:buNone/>
              <a:defRPr sz="1400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58"/>
          <p:cNvSpPr txBox="1">
            <a:spLocks noGrp="1"/>
          </p:cNvSpPr>
          <p:nvPr>
            <p:ph type="subTitle" idx="1"/>
          </p:nvPr>
        </p:nvSpPr>
        <p:spPr>
          <a:xfrm>
            <a:off x="892177" y="3402014"/>
            <a:ext cx="6583363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3454"/>
              </a:lnSpc>
              <a:spcBef>
                <a:spcPts val="165"/>
              </a:spcBef>
              <a:spcAft>
                <a:spcPts val="0"/>
              </a:spcAft>
              <a:buSzPts val="1400"/>
              <a:buNone/>
              <a:defRPr sz="1100" b="1"/>
            </a:lvl1pPr>
            <a:lvl2pPr lvl="1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lvl="2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lvl="3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265" name="Google Shape;26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5811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6" name="Google Shape;266;p58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9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59"/>
          <p:cNvSpPr txBox="1">
            <a:spLocks noGrp="1"/>
          </p:cNvSpPr>
          <p:nvPr>
            <p:ph type="body" idx="1"/>
          </p:nvPr>
        </p:nvSpPr>
        <p:spPr>
          <a:xfrm>
            <a:off x="396875" y="1154114"/>
            <a:ext cx="4008438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270" name="Google Shape;27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21792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1" name="Google Shape;271;p59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0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500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00" b="1" cap="none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>
              <a:lnSpc>
                <a:spcPct val="106000"/>
              </a:lnSpc>
              <a:spcBef>
                <a:spcPts val="112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6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6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5pPr>
            <a:lvl6pPr marL="2743200" lvl="5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6pPr>
            <a:lvl7pPr marL="3200400" lvl="6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7pPr>
            <a:lvl8pPr marL="3657600" lvl="7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8pPr>
            <a:lvl9pPr marL="4114800" lvl="8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9pPr>
          </a:lstStyle>
          <a:p>
            <a:endParaRPr/>
          </a:p>
        </p:txBody>
      </p:sp>
      <p:pic>
        <p:nvPicPr>
          <p:cNvPr id="275" name="Google Shape;27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350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6" name="Google Shape;276;p60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1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61"/>
          <p:cNvSpPr txBox="1">
            <a:spLocks noGrp="1"/>
          </p:cNvSpPr>
          <p:nvPr>
            <p:ph type="body" idx="1"/>
          </p:nvPr>
        </p:nvSpPr>
        <p:spPr>
          <a:xfrm>
            <a:off x="396877" y="1154114"/>
            <a:ext cx="1927225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1400"/>
              <a:buNone/>
              <a:defRPr sz="2200"/>
            </a:lvl1pPr>
            <a:lvl2pPr marL="914400" lvl="1" indent="-34925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900"/>
              <a:buChar char="◼"/>
              <a:defRPr sz="1900"/>
            </a:lvl2pPr>
            <a:lvl3pPr marL="1371600" lvl="2" indent="-330200" algn="l">
              <a:lnSpc>
                <a:spcPct val="106000"/>
              </a:lnSpc>
              <a:spcBef>
                <a:spcPts val="640"/>
              </a:spcBef>
              <a:spcAft>
                <a:spcPts val="0"/>
              </a:spcAft>
              <a:buSzPts val="1600"/>
              <a:buChar char="–"/>
              <a:defRPr sz="1600"/>
            </a:lvl3pPr>
            <a:lvl4pPr marL="1828800" lvl="3" indent="-317500" algn="l">
              <a:lnSpc>
                <a:spcPct val="106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9pPr>
          </a:lstStyle>
          <a:p>
            <a:endParaRPr/>
          </a:p>
        </p:txBody>
      </p:sp>
      <p:sp>
        <p:nvSpPr>
          <p:cNvPr id="280" name="Google Shape;280;p61"/>
          <p:cNvSpPr txBox="1">
            <a:spLocks noGrp="1"/>
          </p:cNvSpPr>
          <p:nvPr>
            <p:ph type="body" idx="2"/>
          </p:nvPr>
        </p:nvSpPr>
        <p:spPr>
          <a:xfrm>
            <a:off x="2476502" y="1154114"/>
            <a:ext cx="1928813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1400"/>
              <a:buNone/>
              <a:defRPr sz="2200"/>
            </a:lvl1pPr>
            <a:lvl2pPr marL="914400" lvl="1" indent="-34925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900"/>
              <a:buChar char="◼"/>
              <a:defRPr sz="1900"/>
            </a:lvl2pPr>
            <a:lvl3pPr marL="1371600" lvl="2" indent="-330200" algn="l">
              <a:lnSpc>
                <a:spcPct val="106000"/>
              </a:lnSpc>
              <a:spcBef>
                <a:spcPts val="640"/>
              </a:spcBef>
              <a:spcAft>
                <a:spcPts val="0"/>
              </a:spcAft>
              <a:buSzPts val="1600"/>
              <a:buChar char="–"/>
              <a:defRPr sz="1600"/>
            </a:lvl3pPr>
            <a:lvl4pPr marL="1828800" lvl="3" indent="-317500" algn="l">
              <a:lnSpc>
                <a:spcPct val="106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9pPr>
          </a:lstStyle>
          <a:p>
            <a:endParaRPr/>
          </a:p>
        </p:txBody>
      </p:sp>
      <p:pic>
        <p:nvPicPr>
          <p:cNvPr id="281" name="Google Shape;28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21792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2" name="Google Shape;282;p61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2"/>
          <p:cNvSpPr txBox="1">
            <a:spLocks noGrp="1"/>
          </p:cNvSpPr>
          <p:nvPr>
            <p:ph type="title"/>
          </p:nvPr>
        </p:nvSpPr>
        <p:spPr>
          <a:xfrm>
            <a:off x="457200" y="1223740"/>
            <a:ext cx="8229600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62"/>
          <p:cNvSpPr txBox="1"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520"/>
              <a:buNone/>
              <a:defRPr sz="1900" b="1"/>
            </a:lvl1pPr>
            <a:lvl2pPr marL="914400" lvl="1" indent="-2286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None/>
              <a:defRPr sz="1600" b="1"/>
            </a:lvl2pPr>
            <a:lvl3pPr marL="1371600" lvl="2" indent="-2286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286" name="Google Shape;286;p6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400"/>
              <a:buNone/>
              <a:defRPr sz="1900"/>
            </a:lvl1pPr>
            <a:lvl2pPr marL="914400" lvl="1" indent="-3302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Char char="◼"/>
              <a:defRPr sz="1600"/>
            </a:lvl2pPr>
            <a:lvl3pPr marL="1371600" lvl="2" indent="-3175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/>
            </a:lvl3pPr>
            <a:lvl4pPr marL="1828800" lvl="3" indent="-3048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9pPr>
          </a:lstStyle>
          <a:p>
            <a:endParaRPr/>
          </a:p>
        </p:txBody>
      </p:sp>
      <p:sp>
        <p:nvSpPr>
          <p:cNvPr id="287" name="Google Shape;287;p62"/>
          <p:cNvSpPr txBox="1">
            <a:spLocks noGrp="1"/>
          </p:cNvSpPr>
          <p:nvPr>
            <p:ph type="body" idx="3"/>
          </p:nvPr>
        </p:nvSpPr>
        <p:spPr>
          <a:xfrm>
            <a:off x="4645027" y="1535114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520"/>
              <a:buNone/>
              <a:defRPr sz="1900" b="1"/>
            </a:lvl1pPr>
            <a:lvl2pPr marL="914400" lvl="1" indent="-2286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None/>
              <a:defRPr sz="1600" b="1"/>
            </a:lvl2pPr>
            <a:lvl3pPr marL="1371600" lvl="2" indent="-2286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288" name="Google Shape;288;p62"/>
          <p:cNvSpPr txBox="1">
            <a:spLocks noGrp="1"/>
          </p:cNvSpPr>
          <p:nvPr>
            <p:ph type="body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400"/>
              <a:buNone/>
              <a:defRPr sz="1900"/>
            </a:lvl1pPr>
            <a:lvl2pPr marL="914400" lvl="1" indent="-3302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Char char="◼"/>
              <a:defRPr sz="1600"/>
            </a:lvl2pPr>
            <a:lvl3pPr marL="1371600" lvl="2" indent="-3175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/>
            </a:lvl3pPr>
            <a:lvl4pPr marL="1828800" lvl="3" indent="-3048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9pPr>
          </a:lstStyle>
          <a:p>
            <a:endParaRPr/>
          </a:p>
        </p:txBody>
      </p:sp>
      <p:pic>
        <p:nvPicPr>
          <p:cNvPr id="289" name="Google Shape;289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0" name="Google Shape;290;p62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3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3" name="Google Shape;293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5811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4" name="Google Shape;294;p63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7" name="Google Shape;297;p64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5"/>
          <p:cNvSpPr txBox="1">
            <a:spLocks noGrp="1"/>
          </p:cNvSpPr>
          <p:nvPr>
            <p:ph type="title"/>
          </p:nvPr>
        </p:nvSpPr>
        <p:spPr>
          <a:xfrm>
            <a:off x="457202" y="1176568"/>
            <a:ext cx="3008313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65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500"/>
            </a:lvl1pPr>
            <a:lvl2pPr marL="914400" lvl="1" indent="-3683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2200"/>
              <a:buChar char="◼"/>
              <a:defRPr sz="2200"/>
            </a:lvl2pPr>
            <a:lvl3pPr marL="1371600" lvl="2" indent="-349250" algn="l">
              <a:lnSpc>
                <a:spcPct val="106000"/>
              </a:lnSpc>
              <a:spcBef>
                <a:spcPts val="760"/>
              </a:spcBef>
              <a:spcAft>
                <a:spcPts val="0"/>
              </a:spcAft>
              <a:buSzPts val="1900"/>
              <a:buChar char="–"/>
              <a:defRPr sz="1900"/>
            </a:lvl3pPr>
            <a:lvl4pPr marL="1828800" lvl="3" indent="-3302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9pPr>
          </a:lstStyle>
          <a:p>
            <a:endParaRPr/>
          </a:p>
        </p:txBody>
      </p:sp>
      <p:sp>
        <p:nvSpPr>
          <p:cNvPr id="301" name="Google Shape;301;p65"/>
          <p:cNvSpPr txBox="1">
            <a:spLocks noGrp="1"/>
          </p:cNvSpPr>
          <p:nvPr>
            <p:ph type="body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  <a:buSzPts val="880"/>
              <a:buNone/>
              <a:defRPr sz="1100"/>
            </a:lvl1pPr>
            <a:lvl2pPr marL="914400" lvl="1" indent="-2286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106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marL="2743200" lvl="5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marL="3200400" lvl="6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marL="3657600" lvl="7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marL="4114800" lvl="8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>
            <a:endParaRPr/>
          </a:p>
        </p:txBody>
      </p:sp>
      <p:pic>
        <p:nvPicPr>
          <p:cNvPr id="302" name="Google Shape;30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5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3" name="Google Shape;303;p65"/>
          <p:cNvSpPr txBox="1"/>
          <p:nvPr/>
        </p:nvSpPr>
        <p:spPr>
          <a:xfrm>
            <a:off x="533570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4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6"/>
          <p:cNvSpPr txBox="1">
            <a:spLocks noGrp="1"/>
          </p:cNvSpPr>
          <p:nvPr>
            <p:ph type="title"/>
          </p:nvPr>
        </p:nvSpPr>
        <p:spPr>
          <a:xfrm>
            <a:off x="1792288" y="5108806"/>
            <a:ext cx="54864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6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6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6000"/>
              </a:lnSpc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6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  <a:buSzPts val="880"/>
              <a:buNone/>
              <a:defRPr sz="1100"/>
            </a:lvl1pPr>
            <a:lvl2pPr marL="914400" lvl="1" indent="-2286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106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marL="2743200" lvl="5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marL="3200400" lvl="6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marL="3657600" lvl="7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marL="4114800" lvl="8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>
            <a:endParaRPr/>
          </a:p>
        </p:txBody>
      </p:sp>
      <p:pic>
        <p:nvPicPr>
          <p:cNvPr id="308" name="Google Shape;30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8069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9" name="Google Shape;309;p66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7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67"/>
          <p:cNvSpPr txBox="1">
            <a:spLocks noGrp="1"/>
          </p:cNvSpPr>
          <p:nvPr>
            <p:ph type="body" idx="1"/>
          </p:nvPr>
        </p:nvSpPr>
        <p:spPr>
          <a:xfrm rot="5400000">
            <a:off x="-166687" y="1717676"/>
            <a:ext cx="5135562" cy="400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313" name="Google Shape;313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17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4" name="Google Shape;314;p67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8"/>
          <p:cNvSpPr txBox="1">
            <a:spLocks noGrp="1"/>
          </p:cNvSpPr>
          <p:nvPr>
            <p:ph type="title"/>
          </p:nvPr>
        </p:nvSpPr>
        <p:spPr>
          <a:xfrm rot="5400000">
            <a:off x="3868851" y="3305065"/>
            <a:ext cx="5775325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68"/>
          <p:cNvSpPr txBox="1">
            <a:spLocks noGrp="1"/>
          </p:cNvSpPr>
          <p:nvPr>
            <p:ph type="body" idx="1"/>
          </p:nvPr>
        </p:nvSpPr>
        <p:spPr>
          <a:xfrm rot="5400000">
            <a:off x="564356" y="346870"/>
            <a:ext cx="5775325" cy="611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318" name="Google Shape;31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9" name="Google Shape;319;p68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able" type="tbl">
  <p:cSld name="TABLE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9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2" name="Google Shape;32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5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3" name="Google Shape;323;p69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0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1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9290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15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29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030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8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8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4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0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59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524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11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861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80921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1542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6758924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967139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50754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49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4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4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857640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4951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667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2180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0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50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5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5" name="Google Shape;215;p50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5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5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3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53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31" name="Google Shape;231;p53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2" name="Google Shape;232;p5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4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54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54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9" name="Google Shape;239;p5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4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Google Shape;181;p4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4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83" name="Google Shape;183;p4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68896" y="8509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4" name="Google Shape;184;p45"/>
          <p:cNvSpPr txBox="1"/>
          <p:nvPr/>
        </p:nvSpPr>
        <p:spPr>
          <a:xfrm>
            <a:off x="54728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7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" name="Google Shape;256;p57"/>
          <p:cNvSpPr txBox="1">
            <a:spLocks noGrp="1"/>
          </p:cNvSpPr>
          <p:nvPr>
            <p:ph type="body" idx="1"/>
          </p:nvPr>
        </p:nvSpPr>
        <p:spPr>
          <a:xfrm>
            <a:off x="396875" y="1154114"/>
            <a:ext cx="4008438" cy="513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◼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9400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 rtl="0">
              <a:lnSpc>
                <a:spcPct val="106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Google Shape;257;p57"/>
          <p:cNvSpPr txBox="1"/>
          <p:nvPr/>
        </p:nvSpPr>
        <p:spPr>
          <a:xfrm rot="-5400000">
            <a:off x="8861426" y="6543677"/>
            <a:ext cx="422275" cy="6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rgbClr val="AFAF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p57"/>
          <p:cNvCxnSpPr/>
          <p:nvPr/>
        </p:nvCxnSpPr>
        <p:spPr>
          <a:xfrm>
            <a:off x="469900" y="992188"/>
            <a:ext cx="8504238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9" name="Google Shape;259;p57"/>
          <p:cNvSpPr/>
          <p:nvPr/>
        </p:nvSpPr>
        <p:spPr>
          <a:xfrm>
            <a:off x="414339" y="6670419"/>
            <a:ext cx="268287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5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1" name="Google Shape;261;p57"/>
          <p:cNvSpPr txBox="1"/>
          <p:nvPr/>
        </p:nvSpPr>
        <p:spPr>
          <a:xfrm>
            <a:off x="535399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131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"/>
          <p:cNvSpPr txBox="1"/>
          <p:nvPr/>
        </p:nvSpPr>
        <p:spPr>
          <a:xfrm>
            <a:off x="0" y="112649"/>
            <a:ext cx="35071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Business Problem: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"/>
          <p:cNvSpPr txBox="1"/>
          <p:nvPr/>
        </p:nvSpPr>
        <p:spPr>
          <a:xfrm>
            <a:off x="-20236" y="3632940"/>
            <a:ext cx="8979041" cy="141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buSzPts val="11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objective of the analysis is to </a:t>
            </a:r>
            <a:r>
              <a:rPr lang="en-US" sz="2400" dirty="0" smtClean="0"/>
              <a:t>Predict </a:t>
            </a:r>
            <a:r>
              <a:rPr lang="en-US" sz="2400" dirty="0"/>
              <a:t>if the shipments are or will reach on time or not for an International E-Commerce company.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"/>
          <p:cNvSpPr txBox="1"/>
          <p:nvPr/>
        </p:nvSpPr>
        <p:spPr>
          <a:xfrm>
            <a:off x="0" y="1918384"/>
            <a:ext cx="256957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Objective:</a:t>
            </a:r>
            <a:endParaRPr sz="2400" b="0" i="0" u="sng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336" name="Google Shape;33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>
          <a:xfrm>
            <a:off x="628650" y="1159101"/>
            <a:ext cx="7886700" cy="993550"/>
          </a:xfrm>
        </p:spPr>
        <p:txBody>
          <a:bodyPr/>
          <a:lstStyle/>
          <a:p>
            <a:r>
              <a:rPr lang="en-US" dirty="0" smtClean="0"/>
              <a:t>Customer rating doesn’t shows much impact on ‘delivering the shipment on time’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718036" cy="13136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0" t="49258" r="36458" b="533"/>
          <a:stretch/>
        </p:blipFill>
        <p:spPr>
          <a:xfrm>
            <a:off x="704850" y="2472746"/>
            <a:ext cx="3800475" cy="3461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t="44256" r="48020" b="18503"/>
          <a:stretch/>
        </p:blipFill>
        <p:spPr>
          <a:xfrm>
            <a:off x="4834393" y="2581275"/>
            <a:ext cx="3708578" cy="3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4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>
          <a:xfrm>
            <a:off x="628650" y="1159101"/>
            <a:ext cx="7886700" cy="993550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Products of high importance have comparatively less probability to reach on time, rather than low and medium important products.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718036" cy="1313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26497" r="52339" b="33759"/>
          <a:stretch/>
        </p:blipFill>
        <p:spPr>
          <a:xfrm>
            <a:off x="938464" y="2472746"/>
            <a:ext cx="3800514" cy="33476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t="72223" r="61293" b="6409"/>
          <a:stretch/>
        </p:blipFill>
        <p:spPr>
          <a:xfrm>
            <a:off x="5065922" y="2619641"/>
            <a:ext cx="3377866" cy="320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8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>
          <a:xfrm>
            <a:off x="628650" y="1159099"/>
            <a:ext cx="7886700" cy="5017865"/>
          </a:xfrm>
        </p:spPr>
        <p:txBody>
          <a:bodyPr/>
          <a:lstStyle/>
          <a:p>
            <a:r>
              <a:rPr lang="en-US" dirty="0"/>
              <a:t>Items with discount&gt;10 have not reached on time. And more no. of products with discount&lt;10 have reached on time.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718036" cy="1313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6" t="46528" r="5405" b="3102"/>
          <a:stretch/>
        </p:blipFill>
        <p:spPr>
          <a:xfrm>
            <a:off x="218460" y="2472745"/>
            <a:ext cx="8707080" cy="391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3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>
          <a:xfrm>
            <a:off x="504825" y="940025"/>
            <a:ext cx="7886700" cy="160985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Customers with 5 no’s of prior purchases have 50% of chances to receive the shipment on time.</a:t>
            </a:r>
          </a:p>
          <a:p>
            <a:r>
              <a:rPr lang="en-US" dirty="0" smtClean="0"/>
              <a:t>Apart from that it doesn’t have any impact on greater than or less than 5 reviews.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93"/>
            <a:ext cx="8718036" cy="13136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39810" r="35000" b="7943"/>
          <a:stretch/>
        </p:blipFill>
        <p:spPr>
          <a:xfrm>
            <a:off x="504825" y="2809875"/>
            <a:ext cx="3943350" cy="3448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1" t="43145" r="46042" b="4051"/>
          <a:stretch/>
        </p:blipFill>
        <p:spPr>
          <a:xfrm>
            <a:off x="4676774" y="2933700"/>
            <a:ext cx="3807268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2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>
          <a:xfrm>
            <a:off x="628650" y="1159101"/>
            <a:ext cx="7886700" cy="993550"/>
          </a:xfrm>
        </p:spPr>
        <p:txBody>
          <a:bodyPr>
            <a:normAutofit/>
          </a:bodyPr>
          <a:lstStyle/>
          <a:p>
            <a:r>
              <a:rPr lang="en-US" dirty="0" smtClean="0"/>
              <a:t>Gender doesn’t looks like a feature which can cause any variance in ‘delivering shipments on time’.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718036" cy="1313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t="41848" r="33958" b="5904"/>
          <a:stretch/>
        </p:blipFill>
        <p:spPr>
          <a:xfrm>
            <a:off x="895350" y="2343149"/>
            <a:ext cx="3668699" cy="3485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6" t="49629" r="43021" b="23506"/>
          <a:stretch/>
        </p:blipFill>
        <p:spPr>
          <a:xfrm>
            <a:off x="5039978" y="2343148"/>
            <a:ext cx="3578739" cy="348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0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>
          <a:xfrm>
            <a:off x="552450" y="702568"/>
            <a:ext cx="7886700" cy="120243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‘Weight of the product’ above 4500 has high possibility of ‘delivered on time’.</a:t>
            </a:r>
          </a:p>
          <a:p>
            <a:r>
              <a:rPr lang="en-US" dirty="0"/>
              <a:t>Weight of the </a:t>
            </a:r>
            <a:r>
              <a:rPr lang="en-US" dirty="0" smtClean="0"/>
              <a:t>product between 2750 to 3625 </a:t>
            </a:r>
            <a:r>
              <a:rPr lang="en-US" dirty="0"/>
              <a:t>has </a:t>
            </a:r>
            <a:r>
              <a:rPr lang="en-US" dirty="0" smtClean="0"/>
              <a:t>very less </a:t>
            </a:r>
            <a:r>
              <a:rPr lang="en-US" dirty="0"/>
              <a:t>possibility of ‘delivered on time’.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4776"/>
            <a:ext cx="8718036" cy="1313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9" t="43028" r="10105" b="8430"/>
          <a:stretch/>
        </p:blipFill>
        <p:spPr>
          <a:xfrm>
            <a:off x="1113182" y="2097071"/>
            <a:ext cx="7008661" cy="36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3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>
          <a:xfrm>
            <a:off x="552450" y="712094"/>
            <a:ext cx="7886700" cy="993550"/>
          </a:xfrm>
        </p:spPr>
        <p:txBody>
          <a:bodyPr>
            <a:normAutofit/>
          </a:bodyPr>
          <a:lstStyle/>
          <a:p>
            <a:r>
              <a:rPr lang="en-US" dirty="0" smtClean="0"/>
              <a:t>‘Cost of the product’ above 288 has high chances for delivered on time.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4776"/>
            <a:ext cx="8718036" cy="1313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1" t="32954" r="17708" b="19985"/>
          <a:stretch/>
        </p:blipFill>
        <p:spPr>
          <a:xfrm>
            <a:off x="914400" y="2025738"/>
            <a:ext cx="7524750" cy="37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7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>
          <a:xfrm>
            <a:off x="552450" y="712094"/>
            <a:ext cx="7886700" cy="815917"/>
          </a:xfrm>
        </p:spPr>
        <p:txBody>
          <a:bodyPr>
            <a:normAutofit/>
          </a:bodyPr>
          <a:lstStyle/>
          <a:p>
            <a:r>
              <a:rPr lang="en-US" u="sng" dirty="0" smtClean="0">
                <a:solidFill>
                  <a:schemeClr val="accent6">
                    <a:lumMod val="75000"/>
                  </a:schemeClr>
                </a:solidFill>
              </a:rPr>
              <a:t>Correlation Map for continuous </a:t>
            </a:r>
            <a:r>
              <a:rPr lang="en-US" u="sng" dirty="0" err="1" smtClean="0">
                <a:solidFill>
                  <a:schemeClr val="accent6">
                    <a:lumMod val="75000"/>
                  </a:schemeClr>
                </a:solidFill>
              </a:rPr>
              <a:t>varriables</a:t>
            </a:r>
            <a:endParaRPr lang="en-US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4776"/>
            <a:ext cx="8718036" cy="13136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2" t="27021" r="37328" b="1867"/>
          <a:stretch/>
        </p:blipFill>
        <p:spPr>
          <a:xfrm>
            <a:off x="1415715" y="1407694"/>
            <a:ext cx="6160169" cy="489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1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3888" y="1979875"/>
            <a:ext cx="7886700" cy="145230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5">
                    <a:lumMod val="50000"/>
                  </a:schemeClr>
                </a:solidFill>
              </a:rPr>
              <a:t>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020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2" t="34219" r="51450" b="24980"/>
          <a:stretch/>
        </p:blipFill>
        <p:spPr>
          <a:xfrm>
            <a:off x="549028" y="1687131"/>
            <a:ext cx="4018210" cy="36125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1" t="34655" r="53068" b="30528"/>
          <a:stretch/>
        </p:blipFill>
        <p:spPr>
          <a:xfrm>
            <a:off x="4764288" y="1687130"/>
            <a:ext cx="4041619" cy="361252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572494" y="1"/>
            <a:ext cx="9716494" cy="888642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 smtClean="0">
                <a:solidFill>
                  <a:schemeClr val="accent5">
                    <a:lumMod val="50000"/>
                  </a:schemeClr>
                </a:solidFill>
              </a:rPr>
              <a:t>            </a:t>
            </a:r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</a:rPr>
              <a:t>Feature Engineering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028" y="1004552"/>
            <a:ext cx="71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accent6">
                    <a:lumMod val="50000"/>
                  </a:schemeClr>
                </a:solidFill>
              </a:rPr>
              <a:t>Principle Component Analysis:</a:t>
            </a:r>
            <a:endParaRPr lang="en-US" sz="2400" u="sng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01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"/>
          <p:cNvSpPr txBox="1"/>
          <p:nvPr/>
        </p:nvSpPr>
        <p:spPr>
          <a:xfrm>
            <a:off x="0" y="2496417"/>
            <a:ext cx="8744755" cy="1894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3200" b="1" dirty="0" smtClean="0">
                <a:solidFill>
                  <a:schemeClr val="accent6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Project Name :</a:t>
            </a:r>
            <a:r>
              <a:rPr lang="en-US" sz="3200" b="1" dirty="0" smtClean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3200" b="1" dirty="0" smtClean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Customer Analytics</a:t>
            </a:r>
            <a:endParaRPr sz="3200" b="0" i="0" u="none" strike="noStrike" cap="none" dirty="0" smtClean="0">
              <a:solidFill>
                <a:srgbClr val="002060"/>
              </a:solidFill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G</a:t>
            </a:r>
            <a:r>
              <a:rPr lang="en-US" sz="2400" b="1" i="0" u="none" strike="noStrike" cap="none" dirty="0" smtClean="0">
                <a:solidFill>
                  <a:schemeClr val="accent6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roup Name :</a:t>
            </a:r>
            <a:r>
              <a:rPr lang="en-US" sz="2400" b="1" i="0" u="none" strike="noStrike" cap="none" dirty="0" smtClean="0">
                <a:solidFill>
                  <a:schemeClr val="bg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1" i="0" u="none" strike="noStrike" cap="none" dirty="0" smtClean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Group 6</a:t>
            </a:r>
            <a:endParaRPr sz="2400" b="0" i="0" u="none" strike="noStrike" cap="none" dirty="0" smtClean="0">
              <a:solidFill>
                <a:srgbClr val="002060"/>
              </a:solidFill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en-US" sz="2400" b="1" i="0" u="none" strike="noStrike" cap="none" dirty="0" smtClean="0">
                <a:solidFill>
                  <a:schemeClr val="accent6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entor Name :</a:t>
            </a:r>
            <a:r>
              <a:rPr lang="en-US" sz="2400" b="1" i="0" u="none" strike="noStrike" cap="none" dirty="0" smtClean="0">
                <a:solidFill>
                  <a:schemeClr val="bg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1" i="0" u="none" strike="noStrike" cap="none" dirty="0" smtClean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Mr. Vinod </a:t>
            </a:r>
            <a:endParaRPr sz="2400" b="0" i="0" u="none" strike="noStrike" cap="none" dirty="0">
              <a:solidFill>
                <a:srgbClr val="002060"/>
              </a:solidFill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400" b="1" i="0" u="none" strike="noStrike" cap="none" dirty="0" smtClean="0">
                <a:solidFill>
                  <a:schemeClr val="accent6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Date</a:t>
            </a:r>
            <a:r>
              <a:rPr lang="en-US" sz="2400" b="1" i="0" u="none" strike="noStrike" cap="none" dirty="0" smtClean="0">
                <a:solidFill>
                  <a:schemeClr val="bg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1" i="0" u="none" strike="noStrike" cap="none" dirty="0" smtClean="0">
                <a:solidFill>
                  <a:schemeClr val="accent6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sz="2400" b="1" i="0" u="none" strike="noStrike" cap="none" dirty="0" smtClean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31-Aug-2021</a:t>
            </a:r>
            <a:endParaRPr sz="2400" b="0" i="0" u="none" strike="noStrike" cap="none" dirty="0">
              <a:solidFill>
                <a:srgbClr val="002060"/>
              </a:solidFill>
              <a:sym typeface="Arial"/>
            </a:endParaRPr>
          </a:p>
        </p:txBody>
      </p:sp>
      <p:pic>
        <p:nvPicPr>
          <p:cNvPr id="343" name="Google Shape;3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0064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 txBox="1">
            <a:spLocks/>
          </p:cNvSpPr>
          <p:nvPr/>
        </p:nvSpPr>
        <p:spPr>
          <a:xfrm>
            <a:off x="776288" y="1262131"/>
            <a:ext cx="7886700" cy="497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Only 6 no’s of continuous variable's used for Principle component analysis.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First two PCA components contains more percentage of information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28600" indent="0"/>
            <a:endParaRPr lang="en-US" dirty="0"/>
          </a:p>
          <a:p>
            <a:pPr marL="228600" indent="0"/>
            <a:r>
              <a:rPr lang="en-US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Limitations: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Only continuous variable’s can be used for PCA, so the vast number of discrete variable’s cant be taken into account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At least 4 Principle components required to include 80% of information.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08404" y="888643"/>
            <a:ext cx="71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accent6">
                    <a:lumMod val="50000"/>
                  </a:schemeClr>
                </a:solidFill>
              </a:rPr>
              <a:t>Principle Component Analysis:</a:t>
            </a:r>
            <a:endParaRPr lang="en-US" sz="2400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"/>
            <a:ext cx="9144000" cy="88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b="1" dirty="0" smtClean="0">
                <a:solidFill>
                  <a:schemeClr val="accent5">
                    <a:lumMod val="50000"/>
                  </a:schemeClr>
                </a:solidFill>
              </a:rPr>
              <a:t>          Feature Engineering</a:t>
            </a:r>
            <a:endParaRPr lang="en-US" sz="5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3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06734" y="88310"/>
            <a:ext cx="8792020" cy="88864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</a:rPr>
              <a:t>Feature Engineering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83A53CF-B1C0-4445-85B8-F55BB086BD4A}"/>
              </a:ext>
            </a:extLst>
          </p:cNvPr>
          <p:cNvSpPr txBox="1"/>
          <p:nvPr/>
        </p:nvSpPr>
        <p:spPr>
          <a:xfrm>
            <a:off x="206734" y="889487"/>
            <a:ext cx="589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chemeClr val="accent6">
                    <a:lumMod val="50000"/>
                  </a:schemeClr>
                </a:solidFill>
              </a:rPr>
              <a:t>Outliers Detection</a:t>
            </a:r>
            <a:r>
              <a:rPr lang="en-IN" sz="3600" b="1" u="sng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9CDFC321-6327-4BA1-814F-40981E334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4" y="1778129"/>
            <a:ext cx="2636698" cy="250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xmlns="" id="{1BE3DBD5-7E69-479C-8876-AF5CBF0AC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41" y="1778129"/>
            <a:ext cx="2766749" cy="250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xmlns="" id="{363BC9A7-DC0C-4635-AA7A-34668375B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199" y="1778129"/>
            <a:ext cx="2747689" cy="250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46B0E1B-5310-43A9-B347-545CF9BA702B}"/>
              </a:ext>
            </a:extLst>
          </p:cNvPr>
          <p:cNvSpPr txBox="1"/>
          <p:nvPr/>
        </p:nvSpPr>
        <p:spPr>
          <a:xfrm>
            <a:off x="377400" y="4823082"/>
            <a:ext cx="876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+mj-lt"/>
              </a:rPr>
              <a:t>*Third Box Plot reveals that ,we </a:t>
            </a:r>
            <a:r>
              <a:rPr lang="en-IN" sz="2000" dirty="0">
                <a:latin typeface="+mj-lt"/>
              </a:rPr>
              <a:t>have more outliers </a:t>
            </a:r>
            <a:r>
              <a:rPr lang="en-IN" sz="2000" dirty="0" smtClean="0">
                <a:latin typeface="+mj-lt"/>
              </a:rPr>
              <a:t>in column named     ‘Discount_Offered’</a:t>
            </a:r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343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06734" y="88310"/>
            <a:ext cx="8792020" cy="88864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</a:rPr>
              <a:t>Feature Engineering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284765D-10D8-41EB-94F8-A8CEA07D564F}"/>
              </a:ext>
            </a:extLst>
          </p:cNvPr>
          <p:cNvSpPr txBox="1"/>
          <p:nvPr/>
        </p:nvSpPr>
        <p:spPr>
          <a:xfrm>
            <a:off x="285611" y="976952"/>
            <a:ext cx="594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solidFill>
                  <a:schemeClr val="accent6">
                    <a:lumMod val="50000"/>
                  </a:schemeClr>
                </a:solidFill>
              </a:rPr>
              <a:t>Handling Outliers using Winsorization :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xmlns="" id="{E68A3741-EAA8-488C-8C19-0BB573DC8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54" y="1679809"/>
            <a:ext cx="7248309" cy="288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25D05FC-DA34-49B4-A824-8BB94ED05B72}"/>
              </a:ext>
            </a:extLst>
          </p:cNvPr>
          <p:cNvSpPr txBox="1"/>
          <p:nvPr/>
        </p:nvSpPr>
        <p:spPr>
          <a:xfrm>
            <a:off x="679140" y="5219205"/>
            <a:ext cx="67637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solidFill>
                  <a:schemeClr val="accent5"/>
                </a:solidFill>
              </a:rPr>
              <a:t>#Handling Outliers with </a:t>
            </a:r>
            <a:r>
              <a:rPr lang="en-IN" b="1" u="sng" dirty="0" err="1">
                <a:solidFill>
                  <a:schemeClr val="accent5"/>
                </a:solidFill>
              </a:rPr>
              <a:t>winsorization</a:t>
            </a:r>
            <a:endParaRPr lang="en-IN" b="1" u="sng" dirty="0">
              <a:solidFill>
                <a:schemeClr val="accent5"/>
              </a:solidFill>
            </a:endParaRPr>
          </a:p>
          <a:p>
            <a:r>
              <a:rPr lang="en-IN" dirty="0"/>
              <a:t>from scipy.stats.mstats import winsorize</a:t>
            </a:r>
          </a:p>
          <a:p>
            <a:r>
              <a:rPr lang="en-IN" dirty="0"/>
              <a:t>data_win= winsorize(data["Discount_offered"],(0,0.10))</a:t>
            </a:r>
          </a:p>
        </p:txBody>
      </p:sp>
    </p:spTree>
    <p:extLst>
      <p:ext uri="{BB962C8B-B14F-4D97-AF65-F5344CB8AC3E}">
        <p14:creationId xmlns:p14="http://schemas.microsoft.com/office/powerpoint/2010/main" val="274056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4CA5C7A-1A8F-4353-B679-3F1748C8DD92}"/>
              </a:ext>
            </a:extLst>
          </p:cNvPr>
          <p:cNvSpPr txBox="1"/>
          <p:nvPr/>
        </p:nvSpPr>
        <p:spPr>
          <a:xfrm>
            <a:off x="0" y="1359102"/>
            <a:ext cx="9330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 smtClean="0">
                <a:solidFill>
                  <a:schemeClr val="accent6">
                    <a:lumMod val="50000"/>
                  </a:schemeClr>
                </a:solidFill>
              </a:rPr>
              <a:t>ENCODING </a:t>
            </a:r>
            <a:r>
              <a:rPr lang="en-IN" sz="2800" b="1" u="sng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92615FD-5F32-444B-8A1B-923C44C97271}"/>
              </a:ext>
            </a:extLst>
          </p:cNvPr>
          <p:cNvSpPr txBox="1"/>
          <p:nvPr/>
        </p:nvSpPr>
        <p:spPr>
          <a:xfrm>
            <a:off x="1" y="2361033"/>
            <a:ext cx="908039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 smtClean="0">
                <a:solidFill>
                  <a:schemeClr val="accent5"/>
                </a:solidFill>
              </a:rPr>
              <a:t>1.) Drop </a:t>
            </a:r>
            <a:r>
              <a:rPr lang="en-IN" sz="2800" b="1" u="sng" dirty="0">
                <a:solidFill>
                  <a:schemeClr val="accent5"/>
                </a:solidFill>
              </a:rPr>
              <a:t>ID column</a:t>
            </a:r>
          </a:p>
          <a:p>
            <a:r>
              <a:rPr lang="en-IN" sz="2400" dirty="0"/>
              <a:t>data = data.drop('ID', axis=1)</a:t>
            </a:r>
          </a:p>
          <a:p>
            <a:r>
              <a:rPr lang="en-IN" sz="2400" dirty="0"/>
              <a:t>data = data.drop('Gender', axis=1)</a:t>
            </a:r>
          </a:p>
          <a:p>
            <a:r>
              <a:rPr lang="en-IN" sz="2400" dirty="0">
                <a:latin typeface="+mn-lt"/>
              </a:rPr>
              <a:t>We dropped Both the ID and Gender columns it does not effect our  model building</a:t>
            </a:r>
            <a:r>
              <a:rPr lang="en-IN" sz="2400" dirty="0" smtClean="0">
                <a:latin typeface="+mn-lt"/>
              </a:rPr>
              <a:t>.</a:t>
            </a:r>
            <a:endParaRPr lang="en-IN" sz="1800" b="1" u="sng" dirty="0"/>
          </a:p>
          <a:p>
            <a:endParaRPr lang="en-IN" sz="1800" b="1" u="sng" dirty="0" smtClean="0"/>
          </a:p>
          <a:p>
            <a:endParaRPr lang="en-IN" sz="1800" b="1" u="sng" dirty="0"/>
          </a:p>
          <a:p>
            <a:r>
              <a:rPr lang="en-IN" sz="2800" b="1" u="sng" dirty="0" smtClean="0">
                <a:solidFill>
                  <a:schemeClr val="accent5"/>
                </a:solidFill>
              </a:rPr>
              <a:t>2.) One </a:t>
            </a:r>
            <a:r>
              <a:rPr lang="en-IN" sz="2800" b="1" u="sng" dirty="0">
                <a:solidFill>
                  <a:schemeClr val="accent5"/>
                </a:solidFill>
              </a:rPr>
              <a:t>hot encoding</a:t>
            </a:r>
          </a:p>
          <a:p>
            <a:r>
              <a:rPr lang="en-US" sz="2400" dirty="0" smtClean="0"/>
              <a:t>data </a:t>
            </a:r>
            <a:r>
              <a:rPr lang="en-US" sz="2400" dirty="0"/>
              <a:t>= pd.get_dummies(data, columns=["Warehouse_block"])</a:t>
            </a:r>
          </a:p>
          <a:p>
            <a:r>
              <a:rPr lang="en-US" sz="2400" dirty="0"/>
              <a:t>data = pd.get_dummies(data, columns=["Mode_of_Shipment"])</a:t>
            </a:r>
          </a:p>
          <a:p>
            <a:r>
              <a:rPr lang="en-US" sz="2400" dirty="0"/>
              <a:t>data = pd.get_dummies(data, columns=["Product_importance"])</a:t>
            </a:r>
          </a:p>
          <a:p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706252" y="25400"/>
            <a:ext cx="11650351" cy="88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b="1" dirty="0" smtClean="0">
                <a:solidFill>
                  <a:schemeClr val="accent5">
                    <a:lumMod val="50000"/>
                  </a:schemeClr>
                </a:solidFill>
              </a:rPr>
              <a:t>                Feature Engineering</a:t>
            </a:r>
            <a:endParaRPr lang="en-US" sz="5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5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06734" y="88310"/>
            <a:ext cx="8792020" cy="88864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</a:rPr>
              <a:t>Feature Engineering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284765D-10D8-41EB-94F8-A8CEA07D564F}"/>
              </a:ext>
            </a:extLst>
          </p:cNvPr>
          <p:cNvSpPr txBox="1"/>
          <p:nvPr/>
        </p:nvSpPr>
        <p:spPr>
          <a:xfrm>
            <a:off x="551401" y="976952"/>
            <a:ext cx="8102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 smtClean="0">
                <a:solidFill>
                  <a:schemeClr val="accent6">
                    <a:lumMod val="50000"/>
                  </a:schemeClr>
                </a:solidFill>
              </a:rPr>
              <a:t>Over Sampling The Target Variable:</a:t>
            </a:r>
            <a:endParaRPr lang="en-IN" sz="2800" b="1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2" t="44732" r="49908" b="23169"/>
          <a:stretch/>
        </p:blipFill>
        <p:spPr>
          <a:xfrm>
            <a:off x="294198" y="1802958"/>
            <a:ext cx="3967701" cy="3113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0" t="38558" r="49419" b="28849"/>
          <a:stretch/>
        </p:blipFill>
        <p:spPr>
          <a:xfrm>
            <a:off x="4746928" y="1802958"/>
            <a:ext cx="3907157" cy="31134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96375" y="5003760"/>
            <a:ext cx="2650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 Over Sampling Process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8182" y="4977972"/>
            <a:ext cx="276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Over Sampling Process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11640" y="5398879"/>
            <a:ext cx="62696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>
                <a:solidFill>
                  <a:schemeClr val="accent5"/>
                </a:solidFill>
              </a:rPr>
              <a:t>#code</a:t>
            </a:r>
          </a:p>
          <a:p>
            <a:r>
              <a:rPr lang="en-IN" b="1" dirty="0" err="1">
                <a:solidFill>
                  <a:schemeClr val="accent5"/>
                </a:solidFill>
              </a:rPr>
              <a:t>ros</a:t>
            </a:r>
            <a:r>
              <a:rPr lang="en-IN" b="1" dirty="0">
                <a:solidFill>
                  <a:schemeClr val="accent5"/>
                </a:solidFill>
              </a:rPr>
              <a:t> = </a:t>
            </a:r>
            <a:r>
              <a:rPr lang="en-IN" b="1" dirty="0" err="1">
                <a:solidFill>
                  <a:schemeClr val="accent5"/>
                </a:solidFill>
              </a:rPr>
              <a:t>RandomOverSampler</a:t>
            </a:r>
            <a:r>
              <a:rPr lang="en-IN" b="1" dirty="0">
                <a:solidFill>
                  <a:schemeClr val="accent5"/>
                </a:solidFill>
              </a:rPr>
              <a:t>(</a:t>
            </a:r>
            <a:r>
              <a:rPr lang="en-IN" b="1" dirty="0" err="1">
                <a:solidFill>
                  <a:schemeClr val="accent5"/>
                </a:solidFill>
              </a:rPr>
              <a:t>sampling_strategy</a:t>
            </a:r>
            <a:r>
              <a:rPr lang="en-IN" b="1" dirty="0">
                <a:solidFill>
                  <a:schemeClr val="accent5"/>
                </a:solidFill>
              </a:rPr>
              <a:t>='minority')</a:t>
            </a:r>
          </a:p>
          <a:p>
            <a:r>
              <a:rPr lang="en-IN" b="1" dirty="0">
                <a:solidFill>
                  <a:schemeClr val="accent5"/>
                </a:solidFill>
              </a:rPr>
              <a:t># resampling X, y</a:t>
            </a:r>
          </a:p>
          <a:p>
            <a:r>
              <a:rPr lang="en-IN" b="1" dirty="0" err="1">
                <a:solidFill>
                  <a:schemeClr val="accent5"/>
                </a:solidFill>
              </a:rPr>
              <a:t>X_ros</a:t>
            </a:r>
            <a:r>
              <a:rPr lang="en-IN" b="1" dirty="0">
                <a:solidFill>
                  <a:schemeClr val="accent5"/>
                </a:solidFill>
              </a:rPr>
              <a:t>, </a:t>
            </a:r>
            <a:r>
              <a:rPr lang="en-IN" b="1" dirty="0" err="1">
                <a:solidFill>
                  <a:schemeClr val="accent5"/>
                </a:solidFill>
              </a:rPr>
              <a:t>y_ros</a:t>
            </a:r>
            <a:r>
              <a:rPr lang="en-IN" b="1" dirty="0">
                <a:solidFill>
                  <a:schemeClr val="accent5"/>
                </a:solidFill>
              </a:rPr>
              <a:t> = </a:t>
            </a:r>
            <a:r>
              <a:rPr lang="en-IN" b="1" dirty="0" err="1">
                <a:solidFill>
                  <a:schemeClr val="accent5"/>
                </a:solidFill>
              </a:rPr>
              <a:t>ros.fit_resample</a:t>
            </a:r>
            <a:r>
              <a:rPr lang="en-IN" b="1" dirty="0">
                <a:solidFill>
                  <a:schemeClr val="accent5"/>
                </a:solidFill>
              </a:rPr>
              <a:t>(X, y)</a:t>
            </a:r>
          </a:p>
          <a:p>
            <a:r>
              <a:rPr lang="en-IN" b="1" dirty="0">
                <a:solidFill>
                  <a:schemeClr val="accent5"/>
                </a:solidFill>
              </a:rPr>
              <a:t># new class distribution </a:t>
            </a:r>
          </a:p>
          <a:p>
            <a:r>
              <a:rPr lang="en-IN" b="1" dirty="0">
                <a:solidFill>
                  <a:schemeClr val="accent5"/>
                </a:solidFill>
              </a:rPr>
              <a:t>print(Counter(</a:t>
            </a:r>
            <a:r>
              <a:rPr lang="en-IN" b="1" dirty="0" err="1">
                <a:solidFill>
                  <a:schemeClr val="accent5"/>
                </a:solidFill>
              </a:rPr>
              <a:t>y_ros</a:t>
            </a:r>
            <a:r>
              <a:rPr lang="en-IN" b="1" dirty="0">
                <a:solidFill>
                  <a:schemeClr val="accent5"/>
                </a:solidFill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73005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06734" y="88310"/>
            <a:ext cx="8792020" cy="88864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</a:rPr>
              <a:t>Feature Engineering</a:t>
            </a:r>
            <a:endParaRPr lang="en-US" sz="4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284765D-10D8-41EB-94F8-A8CEA07D564F}"/>
              </a:ext>
            </a:extLst>
          </p:cNvPr>
          <p:cNvSpPr txBox="1"/>
          <p:nvPr/>
        </p:nvSpPr>
        <p:spPr>
          <a:xfrm>
            <a:off x="551401" y="976952"/>
            <a:ext cx="8102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 smtClean="0">
                <a:solidFill>
                  <a:schemeClr val="accent6">
                    <a:lumMod val="50000"/>
                  </a:schemeClr>
                </a:solidFill>
              </a:rPr>
              <a:t>Near Miss Sampling The Target Variable:</a:t>
            </a:r>
            <a:endParaRPr lang="en-IN" sz="2800" b="1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75" y="5003760"/>
            <a:ext cx="2650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 </a:t>
            </a:r>
            <a:r>
              <a:rPr lang="en-US" dirty="0"/>
              <a:t> </a:t>
            </a:r>
            <a:r>
              <a:rPr lang="en-US" dirty="0" smtClean="0"/>
              <a:t>Sampling Process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8182" y="4977972"/>
            <a:ext cx="276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Sampling Process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11640" y="5398879"/>
            <a:ext cx="62696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u="sng" dirty="0">
                <a:solidFill>
                  <a:schemeClr val="accent5"/>
                </a:solidFill>
              </a:rPr>
              <a:t>#code</a:t>
            </a:r>
          </a:p>
          <a:p>
            <a:r>
              <a:rPr lang="en-IN" b="1" dirty="0" err="1">
                <a:solidFill>
                  <a:schemeClr val="accent5"/>
                </a:solidFill>
              </a:rPr>
              <a:t>ros</a:t>
            </a:r>
            <a:r>
              <a:rPr lang="en-IN" b="1" dirty="0">
                <a:solidFill>
                  <a:schemeClr val="accent5"/>
                </a:solidFill>
              </a:rPr>
              <a:t> = </a:t>
            </a:r>
            <a:r>
              <a:rPr lang="en-IN" b="1" dirty="0" err="1">
                <a:solidFill>
                  <a:schemeClr val="accent5"/>
                </a:solidFill>
              </a:rPr>
              <a:t>RandomOverSampler</a:t>
            </a:r>
            <a:r>
              <a:rPr lang="en-IN" b="1" dirty="0">
                <a:solidFill>
                  <a:schemeClr val="accent5"/>
                </a:solidFill>
              </a:rPr>
              <a:t>(</a:t>
            </a:r>
            <a:r>
              <a:rPr lang="en-IN" b="1" dirty="0" err="1">
                <a:solidFill>
                  <a:schemeClr val="accent5"/>
                </a:solidFill>
              </a:rPr>
              <a:t>sampling_strategy</a:t>
            </a:r>
            <a:r>
              <a:rPr lang="en-IN" b="1" dirty="0">
                <a:solidFill>
                  <a:schemeClr val="accent5"/>
                </a:solidFill>
              </a:rPr>
              <a:t>='minority')</a:t>
            </a:r>
          </a:p>
          <a:p>
            <a:r>
              <a:rPr lang="en-IN" b="1" dirty="0">
                <a:solidFill>
                  <a:schemeClr val="accent5"/>
                </a:solidFill>
              </a:rPr>
              <a:t># resampling X, y</a:t>
            </a:r>
          </a:p>
          <a:p>
            <a:r>
              <a:rPr lang="en-IN" b="1" dirty="0" err="1">
                <a:solidFill>
                  <a:schemeClr val="accent5"/>
                </a:solidFill>
              </a:rPr>
              <a:t>X_ros</a:t>
            </a:r>
            <a:r>
              <a:rPr lang="en-IN" b="1" dirty="0">
                <a:solidFill>
                  <a:schemeClr val="accent5"/>
                </a:solidFill>
              </a:rPr>
              <a:t>, </a:t>
            </a:r>
            <a:r>
              <a:rPr lang="en-IN" b="1" dirty="0" err="1">
                <a:solidFill>
                  <a:schemeClr val="accent5"/>
                </a:solidFill>
              </a:rPr>
              <a:t>y_ros</a:t>
            </a:r>
            <a:r>
              <a:rPr lang="en-IN" b="1" dirty="0">
                <a:solidFill>
                  <a:schemeClr val="accent5"/>
                </a:solidFill>
              </a:rPr>
              <a:t> = </a:t>
            </a:r>
            <a:r>
              <a:rPr lang="en-IN" b="1" dirty="0" err="1">
                <a:solidFill>
                  <a:schemeClr val="accent5"/>
                </a:solidFill>
              </a:rPr>
              <a:t>ros.fit_resample</a:t>
            </a:r>
            <a:r>
              <a:rPr lang="en-IN" b="1" dirty="0">
                <a:solidFill>
                  <a:schemeClr val="accent5"/>
                </a:solidFill>
              </a:rPr>
              <a:t>(X, y)</a:t>
            </a:r>
          </a:p>
          <a:p>
            <a:r>
              <a:rPr lang="en-IN" b="1" dirty="0">
                <a:solidFill>
                  <a:schemeClr val="accent5"/>
                </a:solidFill>
              </a:rPr>
              <a:t># new class distribution </a:t>
            </a:r>
          </a:p>
          <a:p>
            <a:r>
              <a:rPr lang="en-IN" b="1" dirty="0">
                <a:solidFill>
                  <a:schemeClr val="accent5"/>
                </a:solidFill>
              </a:rPr>
              <a:t>print(Counter(</a:t>
            </a:r>
            <a:r>
              <a:rPr lang="en-IN" b="1" dirty="0" err="1">
                <a:solidFill>
                  <a:schemeClr val="accent5"/>
                </a:solidFill>
              </a:rPr>
              <a:t>y_ros</a:t>
            </a:r>
            <a:r>
              <a:rPr lang="en-IN" b="1" dirty="0">
                <a:solidFill>
                  <a:schemeClr val="accent5"/>
                </a:solidFill>
              </a:rPr>
              <a:t>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t="36608" r="51428" b="29395"/>
          <a:stretch/>
        </p:blipFill>
        <p:spPr>
          <a:xfrm>
            <a:off x="711640" y="1835563"/>
            <a:ext cx="3407344" cy="28615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7" t="54258" r="51157" b="10561"/>
          <a:stretch/>
        </p:blipFill>
        <p:spPr>
          <a:xfrm>
            <a:off x="4602743" y="1912773"/>
            <a:ext cx="3718264" cy="278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9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952169" y="2915699"/>
            <a:ext cx="10998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5400" b="1" dirty="0">
                <a:solidFill>
                  <a:schemeClr val="accent5"/>
                </a:solidFill>
              </a:rPr>
              <a:t>Model </a:t>
            </a:r>
            <a:r>
              <a:rPr lang="en-IN" sz="5400" b="1" dirty="0" smtClean="0">
                <a:solidFill>
                  <a:schemeClr val="accent5"/>
                </a:solidFill>
              </a:rPr>
              <a:t>Building</a:t>
            </a:r>
            <a:endParaRPr lang="en-IN" sz="5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9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284765D-10D8-41EB-94F8-A8CEA07D564F}"/>
              </a:ext>
            </a:extLst>
          </p:cNvPr>
          <p:cNvSpPr txBox="1"/>
          <p:nvPr/>
        </p:nvSpPr>
        <p:spPr>
          <a:xfrm>
            <a:off x="332509" y="134034"/>
            <a:ext cx="8506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accent5"/>
                </a:solidFill>
              </a:rPr>
              <a:t>Model Building:</a:t>
            </a:r>
            <a:endParaRPr lang="en-IN" sz="36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7959" y="1020005"/>
            <a:ext cx="71572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Algorithm used : Logistic Regression</a:t>
            </a:r>
          </a:p>
          <a:p>
            <a:r>
              <a:rPr lang="en-US" sz="2400" b="1" dirty="0" smtClean="0"/>
              <a:t>Training Accuracy</a:t>
            </a:r>
            <a:r>
              <a:rPr lang="en-US" sz="2400" b="1" dirty="0" smtClean="0"/>
              <a:t> :67%</a:t>
            </a:r>
            <a:endParaRPr lang="en-US" sz="2400" b="1" dirty="0"/>
          </a:p>
          <a:p>
            <a:r>
              <a:rPr lang="en-US" sz="2400" b="1" dirty="0" smtClean="0"/>
              <a:t>Testing Accuracy : 65%</a:t>
            </a:r>
            <a:endParaRPr lang="en-US" sz="2400" b="1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4" t="60891" r="52000" b="14781"/>
          <a:stretch/>
        </p:blipFill>
        <p:spPr>
          <a:xfrm>
            <a:off x="4999677" y="3551722"/>
            <a:ext cx="3393551" cy="2329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4" t="39327" r="54465" b="26966"/>
          <a:stretch/>
        </p:blipFill>
        <p:spPr>
          <a:xfrm>
            <a:off x="928255" y="2368164"/>
            <a:ext cx="3657600" cy="3512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4" t="32550" r="44316" b="57906"/>
          <a:stretch/>
        </p:blipFill>
        <p:spPr>
          <a:xfrm>
            <a:off x="4999677" y="2502544"/>
            <a:ext cx="3393551" cy="914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284765D-10D8-41EB-94F8-A8CEA07D564F}"/>
              </a:ext>
            </a:extLst>
          </p:cNvPr>
          <p:cNvSpPr txBox="1"/>
          <p:nvPr/>
        </p:nvSpPr>
        <p:spPr>
          <a:xfrm>
            <a:off x="332508" y="134034"/>
            <a:ext cx="8626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accent5"/>
                </a:solidFill>
              </a:rPr>
              <a:t>Model Building:</a:t>
            </a:r>
            <a:endParaRPr lang="en-IN" sz="36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3825" y="888983"/>
            <a:ext cx="748145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Algorithm used : Decision Tree Classifier</a:t>
            </a:r>
          </a:p>
          <a:p>
            <a:r>
              <a:rPr lang="en-US" sz="2400" b="1" dirty="0" smtClean="0"/>
              <a:t>Training Accuracy: 78%</a:t>
            </a:r>
          </a:p>
          <a:p>
            <a:r>
              <a:rPr lang="en-US" sz="2400" b="1" dirty="0" smtClean="0"/>
              <a:t>Testing Accuracy</a:t>
            </a:r>
            <a:r>
              <a:rPr lang="en-US" sz="2400" b="1" dirty="0" smtClean="0"/>
              <a:t>: </a:t>
            </a:r>
            <a:r>
              <a:rPr lang="en-US" sz="2400" b="1" dirty="0" smtClean="0"/>
              <a:t>78%</a:t>
            </a:r>
            <a:endParaRPr lang="en-US" sz="2400" b="1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9" t="57597" r="51368" b="17419"/>
          <a:stretch/>
        </p:blipFill>
        <p:spPr>
          <a:xfrm>
            <a:off x="5006450" y="3386799"/>
            <a:ext cx="3367529" cy="24846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9" t="38692" r="53721" b="27204"/>
          <a:stretch/>
        </p:blipFill>
        <p:spPr>
          <a:xfrm>
            <a:off x="749458" y="2204185"/>
            <a:ext cx="3984860" cy="36672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9" t="26936" r="44000" b="60713"/>
          <a:stretch/>
        </p:blipFill>
        <p:spPr>
          <a:xfrm>
            <a:off x="4991577" y="2366769"/>
            <a:ext cx="3397273" cy="85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284765D-10D8-41EB-94F8-A8CEA07D564F}"/>
              </a:ext>
            </a:extLst>
          </p:cNvPr>
          <p:cNvSpPr txBox="1"/>
          <p:nvPr/>
        </p:nvSpPr>
        <p:spPr>
          <a:xfrm>
            <a:off x="332508" y="134034"/>
            <a:ext cx="8626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accent5"/>
                </a:solidFill>
              </a:rPr>
              <a:t>Model Building : Final model</a:t>
            </a:r>
            <a:endParaRPr lang="en-IN" sz="36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9833" y="978681"/>
            <a:ext cx="748145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Algorithm used : Random Forest Classifier</a:t>
            </a:r>
          </a:p>
          <a:p>
            <a:r>
              <a:rPr lang="en-US" sz="2400" b="1" dirty="0" smtClean="0"/>
              <a:t>Training Accuracy : 83.01%</a:t>
            </a:r>
          </a:p>
          <a:p>
            <a:r>
              <a:rPr lang="en-US" sz="2400" b="1" dirty="0" smtClean="0"/>
              <a:t>Testing Accuracy : 81%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9" t="50850" r="47569" b="6804"/>
          <a:stretch/>
        </p:blipFill>
        <p:spPr>
          <a:xfrm>
            <a:off x="863600" y="2575566"/>
            <a:ext cx="3505200" cy="2707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0" t="68396" r="51343" b="8264"/>
          <a:stretch/>
        </p:blipFill>
        <p:spPr>
          <a:xfrm>
            <a:off x="4597400" y="3670300"/>
            <a:ext cx="3340100" cy="16128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0" t="61976" r="44433" b="20123"/>
          <a:stretch/>
        </p:blipFill>
        <p:spPr>
          <a:xfrm>
            <a:off x="4597400" y="2572001"/>
            <a:ext cx="3340100" cy="9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4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"/>
          <p:cNvSpPr txBox="1"/>
          <p:nvPr/>
        </p:nvSpPr>
        <p:spPr>
          <a:xfrm>
            <a:off x="370390" y="266218"/>
            <a:ext cx="613458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Project Architecture / Project Flow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407" y="2821029"/>
            <a:ext cx="7773338" cy="1596177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48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"/>
          <p:cNvSpPr txBox="1"/>
          <p:nvPr/>
        </p:nvSpPr>
        <p:spPr>
          <a:xfrm>
            <a:off x="1354237" y="2842266"/>
            <a:ext cx="6435525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44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Exploratory Data Analysis (EDA) </a:t>
            </a:r>
            <a:r>
              <a:rPr lang="en-US" sz="4400" b="1" i="0" u="none" strike="noStrike" cap="none" dirty="0" smtClean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88320" y="305924"/>
            <a:ext cx="31886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2800"/>
            </a:pPr>
            <a:r>
              <a:rPr lang="en-US" sz="3200" b="1" dirty="0">
                <a:solidFill>
                  <a:srgbClr val="002776"/>
                </a:solidFill>
              </a:rPr>
              <a:t>Data set details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88320" y="1105456"/>
            <a:ext cx="77487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 of columns: 12</a:t>
            </a:r>
          </a:p>
          <a:p>
            <a:r>
              <a:rPr lang="en-US" dirty="0" smtClean="0"/>
              <a:t>No. of rows: 10999</a:t>
            </a:r>
          </a:p>
          <a:p>
            <a:r>
              <a:rPr lang="en-US" dirty="0" smtClean="0"/>
              <a:t>Colum with Unique Values: ID [contains ID no. of customer]</a:t>
            </a:r>
          </a:p>
          <a:p>
            <a:r>
              <a:rPr lang="en-US" dirty="0" smtClean="0"/>
              <a:t>Missing Values: Null</a:t>
            </a:r>
          </a:p>
          <a:p>
            <a:r>
              <a:rPr lang="en-US" dirty="0" smtClean="0"/>
              <a:t>Na Values: Null</a:t>
            </a:r>
          </a:p>
          <a:p>
            <a:r>
              <a:rPr lang="en-US" dirty="0"/>
              <a:t>X</a:t>
            </a:r>
            <a:r>
              <a:rPr lang="en-US" dirty="0" smtClean="0"/>
              <a:t>_variables: Warehouse_block, Mode_of_Shipment, Customer_care_calls, Customer_rating, Cost_of_the_Product, </a:t>
            </a:r>
            <a:r>
              <a:rPr lang="en-US" dirty="0" err="1" smtClean="0"/>
              <a:t>Prior_purchases</a:t>
            </a:r>
            <a:r>
              <a:rPr lang="en-US" dirty="0" smtClean="0"/>
              <a:t>, Product_importance, Gender, </a:t>
            </a:r>
            <a:r>
              <a:rPr lang="en-US" dirty="0" err="1" smtClean="0"/>
              <a:t>Discount_offered</a:t>
            </a:r>
            <a:r>
              <a:rPr lang="en-US" dirty="0" smtClean="0"/>
              <a:t>, Weight_in_gms</a:t>
            </a:r>
          </a:p>
          <a:p>
            <a:r>
              <a:rPr lang="en-US" dirty="0" smtClean="0"/>
              <a:t>Y_variable</a:t>
            </a:r>
            <a:r>
              <a:rPr lang="en-US" dirty="0"/>
              <a:t>: </a:t>
            </a:r>
            <a:r>
              <a:rPr lang="en-US" dirty="0" smtClean="0"/>
              <a:t>Reached.on.Time_Y.N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" t="29144" r="3239" b="12236"/>
          <a:stretch/>
        </p:blipFill>
        <p:spPr>
          <a:xfrm>
            <a:off x="583736" y="3262389"/>
            <a:ext cx="7870069" cy="276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718036" cy="131364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>
          <a:xfrm>
            <a:off x="415668" y="1027135"/>
            <a:ext cx="7886700" cy="4987299"/>
          </a:xfrm>
        </p:spPr>
        <p:txBody>
          <a:bodyPr>
            <a:normAutofit/>
          </a:bodyPr>
          <a:lstStyle/>
          <a:p>
            <a:r>
              <a:rPr lang="en-US" dirty="0" smtClean="0"/>
              <a:t>59.66% of products have not reached on time.</a:t>
            </a:r>
          </a:p>
          <a:p>
            <a:r>
              <a:rPr lang="en-US" dirty="0" smtClean="0"/>
              <a:t>40.33% of products have reached on time.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9" t="52693" r="40986" b="1964"/>
          <a:stretch/>
        </p:blipFill>
        <p:spPr>
          <a:xfrm>
            <a:off x="1339402" y="2627290"/>
            <a:ext cx="6413680" cy="385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2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>
          <a:xfrm>
            <a:off x="628650" y="1159100"/>
            <a:ext cx="7886700" cy="1235184"/>
          </a:xfrm>
        </p:spPr>
        <p:txBody>
          <a:bodyPr/>
          <a:lstStyle/>
          <a:p>
            <a:r>
              <a:rPr lang="en-US" dirty="0" smtClean="0"/>
              <a:t>Less variance is found between all 5  Warehouse block in delivering shipment on time.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718036" cy="13136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1" t="25918" r="54290" b="39525"/>
          <a:stretch/>
        </p:blipFill>
        <p:spPr>
          <a:xfrm>
            <a:off x="625642" y="2472746"/>
            <a:ext cx="3946358" cy="3554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1" t="67110" r="61489" b="6047"/>
          <a:stretch/>
        </p:blipFill>
        <p:spPr>
          <a:xfrm>
            <a:off x="4788025" y="2655736"/>
            <a:ext cx="3717013" cy="33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>
          <a:xfrm>
            <a:off x="628650" y="1159100"/>
            <a:ext cx="7886700" cy="1609858"/>
          </a:xfrm>
        </p:spPr>
        <p:txBody>
          <a:bodyPr/>
          <a:lstStyle/>
          <a:p>
            <a:r>
              <a:rPr lang="en-US" dirty="0" smtClean="0"/>
              <a:t>Higher No. of Shipments are done via Ship.</a:t>
            </a:r>
          </a:p>
          <a:p>
            <a:r>
              <a:rPr lang="en-US" dirty="0" smtClean="0"/>
              <a:t>Less variance is found between all 3 modes of shipment in delivering shipment on time.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718036" cy="1313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9" t="38163" r="33803" b="3968"/>
          <a:stretch/>
        </p:blipFill>
        <p:spPr>
          <a:xfrm>
            <a:off x="425965" y="2768958"/>
            <a:ext cx="3987009" cy="31112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3" t="62964" r="45493" b="6473"/>
          <a:stretch/>
        </p:blipFill>
        <p:spPr>
          <a:xfrm>
            <a:off x="4727729" y="2768958"/>
            <a:ext cx="3692702" cy="31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8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>
          <a:xfrm>
            <a:off x="628650" y="1159099"/>
            <a:ext cx="7886700" cy="5017865"/>
          </a:xfrm>
        </p:spPr>
        <p:txBody>
          <a:bodyPr/>
          <a:lstStyle/>
          <a:p>
            <a:r>
              <a:rPr lang="en-US" dirty="0"/>
              <a:t>Customers who have made more no. of calls about the enquiry of the shipment, have a good chance of receiving the product on time.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90" y="-1"/>
            <a:ext cx="8718036" cy="13136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t="37695" r="33166" b="2150"/>
          <a:stretch/>
        </p:blipFill>
        <p:spPr>
          <a:xfrm>
            <a:off x="300790" y="2472744"/>
            <a:ext cx="4074647" cy="3518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0" t="57323" r="61574" b="12814"/>
          <a:stretch/>
        </p:blipFill>
        <p:spPr>
          <a:xfrm>
            <a:off x="4703296" y="2552369"/>
            <a:ext cx="3955673" cy="343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4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2">
  <a:themeElements>
    <a:clrScheme name="">
      <a:dk1>
        <a:srgbClr val="000000"/>
      </a:dk1>
      <a:lt1>
        <a:srgbClr val="FFFFFF"/>
      </a:lt1>
      <a:dk2>
        <a:srgbClr val="99CC00"/>
      </a:dk2>
      <a:lt2>
        <a:srgbClr val="009999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6328</TotalTime>
  <Words>716</Words>
  <Application>Microsoft Office PowerPoint</Application>
  <PresentationFormat>On-screen Show (4:3)</PresentationFormat>
  <Paragraphs>102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Noto Sans Symbols</vt:lpstr>
      <vt:lpstr>Tw Cen MT</vt:lpstr>
      <vt:lpstr>Calibri</vt:lpstr>
      <vt:lpstr>Century Gothic</vt:lpstr>
      <vt:lpstr>Verdana</vt:lpstr>
      <vt:lpstr>Custom Design</vt:lpstr>
      <vt:lpstr>Theme2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Feature Engineering</vt:lpstr>
      <vt:lpstr>            Feature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Gonala, Shirish</dc:creator>
  <cp:lastModifiedBy>User</cp:lastModifiedBy>
  <cp:revision>72</cp:revision>
  <dcterms:created xsi:type="dcterms:W3CDTF">2012-08-17T07:00:49Z</dcterms:created>
  <dcterms:modified xsi:type="dcterms:W3CDTF">2021-10-04T18:03:14Z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1983786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D7.1.2</vt:lpwstr>
  </property>
</Properties>
</file>